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11" r:id="rId4"/>
    <p:sldId id="308" r:id="rId5"/>
    <p:sldId id="312" r:id="rId6"/>
    <p:sldId id="309" r:id="rId7"/>
    <p:sldId id="310" r:id="rId8"/>
    <p:sldId id="319" r:id="rId9"/>
    <p:sldId id="317" r:id="rId10"/>
    <p:sldId id="305" r:id="rId11"/>
    <p:sldId id="306" r:id="rId12"/>
    <p:sldId id="307" r:id="rId13"/>
    <p:sldId id="259" r:id="rId14"/>
    <p:sldId id="313" r:id="rId15"/>
    <p:sldId id="315" r:id="rId16"/>
    <p:sldId id="275" r:id="rId17"/>
    <p:sldId id="274" r:id="rId18"/>
    <p:sldId id="271" r:id="rId19"/>
    <p:sldId id="278" r:id="rId20"/>
    <p:sldId id="321" r:id="rId21"/>
    <p:sldId id="318" r:id="rId22"/>
  </p:sldIdLst>
  <p:sldSz cx="9144000" cy="6858000" type="screen4x3"/>
  <p:notesSz cx="7104063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2"/>
    <p:restoredTop sz="94776"/>
  </p:normalViewPr>
  <p:slideViewPr>
    <p:cSldViewPr>
      <p:cViewPr varScale="1">
        <p:scale>
          <a:sx n="84" d="100"/>
          <a:sy n="84" d="100"/>
        </p:scale>
        <p:origin x="-13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9CF0-D12A-4996-8D2F-A326EB965D54}" type="datetimeFigureOut">
              <a:rPr lang="zh-TW" altLang="en-US" smtClean="0"/>
              <a:pPr/>
              <a:t>2019/1/23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2EFBA-436F-414C-90B5-4EDEE53A49A1}" type="slidenum">
              <a:rPr lang="zh-TW" altLang="en-US" smtClean="0"/>
              <a:pPr/>
              <a:t>‹Nr.›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9CF0-D12A-4996-8D2F-A326EB965D54}" type="datetimeFigureOut">
              <a:rPr lang="zh-TW" altLang="en-US" smtClean="0"/>
              <a:pPr/>
              <a:t>2019/1/23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2EFBA-436F-414C-90B5-4EDEE53A49A1}" type="slidenum">
              <a:rPr lang="zh-TW" altLang="en-US" smtClean="0"/>
              <a:pPr/>
              <a:t>‹Nr.›</a:t>
            </a:fld>
            <a:endParaRPr lang="zh-TW" altLang="en-US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7380312" y="645333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400" b="0" i="1" dirty="0">
                <a:latin typeface="+mn-lt"/>
                <a:ea typeface="Malgun Gothic Semilight" pitchFamily="34" charset="-120"/>
                <a:cs typeface="Malgun Gothic Semilight" pitchFamily="34" charset="-120"/>
              </a:rPr>
              <a:t>www.ipinlaser.com</a:t>
            </a:r>
            <a:endParaRPr lang="zh-TW" altLang="en-US" sz="1400" b="0" i="1" dirty="0">
              <a:latin typeface="+mn-lt"/>
              <a:ea typeface="Malgun Gothic Semilight" pitchFamily="34" charset="-120"/>
              <a:cs typeface="Malgun Gothic Semilight" pitchFamily="34" charset="-120"/>
            </a:endParaRPr>
          </a:p>
        </p:txBody>
      </p:sp>
      <p:pic>
        <p:nvPicPr>
          <p:cNvPr id="8" name="圖片 7" descr="icon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79512" y="6309320"/>
            <a:ext cx="402728" cy="4167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9CF0-D12A-4996-8D2F-A326EB965D54}" type="datetimeFigureOut">
              <a:rPr lang="zh-TW" altLang="en-US" smtClean="0"/>
              <a:pPr/>
              <a:t>2019/1/23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2EFBA-436F-414C-90B5-4EDEE53A49A1}" type="slidenum">
              <a:rPr lang="zh-TW" altLang="en-US" smtClean="0"/>
              <a:pPr/>
              <a:t>‹Nr.›</a:t>
            </a:fld>
            <a:endParaRPr lang="zh-TW" altLang="en-US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7380312" y="645333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400" b="0" i="1" dirty="0">
                <a:latin typeface="+mn-lt"/>
                <a:ea typeface="Malgun Gothic Semilight" pitchFamily="34" charset="-120"/>
                <a:cs typeface="Malgun Gothic Semilight" pitchFamily="34" charset="-120"/>
              </a:rPr>
              <a:t>www.ipinlaser.com</a:t>
            </a:r>
            <a:endParaRPr lang="zh-TW" altLang="en-US" sz="1400" b="0" i="1" dirty="0">
              <a:latin typeface="+mn-lt"/>
              <a:ea typeface="Malgun Gothic Semilight" pitchFamily="34" charset="-120"/>
              <a:cs typeface="Malgun Gothic Semilight" pitchFamily="34" charset="-120"/>
            </a:endParaRPr>
          </a:p>
        </p:txBody>
      </p:sp>
      <p:pic>
        <p:nvPicPr>
          <p:cNvPr id="8" name="圖片 7" descr="icon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79512" y="6309320"/>
            <a:ext cx="402728" cy="4167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9CF0-D12A-4996-8D2F-A326EB965D54}" type="datetimeFigureOut">
              <a:rPr lang="zh-TW" altLang="en-US" smtClean="0"/>
              <a:pPr/>
              <a:t>2019/1/23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2EFBA-436F-414C-90B5-4EDEE53A49A1}" type="slidenum">
              <a:rPr lang="zh-TW" altLang="en-US" smtClean="0"/>
              <a:pPr/>
              <a:t>‹Nr.›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9CF0-D12A-4996-8D2F-A326EB965D54}" type="datetimeFigureOut">
              <a:rPr lang="zh-TW" altLang="en-US" smtClean="0"/>
              <a:pPr/>
              <a:t>2019/1/23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2EFBA-436F-414C-90B5-4EDEE53A49A1}" type="slidenum">
              <a:rPr lang="zh-TW" altLang="en-US" smtClean="0"/>
              <a:pPr/>
              <a:t>‹Nr.›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9CF0-D12A-4996-8D2F-A326EB965D54}" type="datetimeFigureOut">
              <a:rPr lang="zh-TW" altLang="en-US" smtClean="0"/>
              <a:pPr/>
              <a:t>2019/1/23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2EFBA-436F-414C-90B5-4EDEE53A49A1}" type="slidenum">
              <a:rPr lang="zh-TW" altLang="en-US" smtClean="0"/>
              <a:pPr/>
              <a:t>‹Nr.›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9CF0-D12A-4996-8D2F-A326EB965D54}" type="datetimeFigureOut">
              <a:rPr lang="zh-TW" altLang="en-US" smtClean="0"/>
              <a:pPr/>
              <a:t>2019/1/23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2EFBA-436F-414C-90B5-4EDEE53A49A1}" type="slidenum">
              <a:rPr lang="zh-TW" altLang="en-US" smtClean="0"/>
              <a:pPr/>
              <a:t>‹Nr.›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9CF0-D12A-4996-8D2F-A326EB965D54}" type="datetimeFigureOut">
              <a:rPr lang="zh-TW" altLang="en-US" smtClean="0"/>
              <a:pPr/>
              <a:t>2019/1/23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2EFBA-436F-414C-90B5-4EDEE53A49A1}" type="slidenum">
              <a:rPr lang="zh-TW" altLang="en-US" smtClean="0"/>
              <a:pPr/>
              <a:t>‹Nr.›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9CF0-D12A-4996-8D2F-A326EB965D54}" type="datetimeFigureOut">
              <a:rPr lang="zh-TW" altLang="en-US" smtClean="0"/>
              <a:pPr/>
              <a:t>2019/1/23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2EFBA-436F-414C-90B5-4EDEE53A49A1}" type="slidenum">
              <a:rPr lang="zh-TW" altLang="en-US" smtClean="0"/>
              <a:pPr/>
              <a:t>‹Nr.›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9CF0-D12A-4996-8D2F-A326EB965D54}" type="datetimeFigureOut">
              <a:rPr lang="zh-TW" altLang="en-US" smtClean="0"/>
              <a:pPr/>
              <a:t>2019/1/23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2EFBA-436F-414C-90B5-4EDEE53A49A1}" type="slidenum">
              <a:rPr lang="zh-TW" altLang="en-US" smtClean="0"/>
              <a:pPr/>
              <a:t>‹Nr.›</a:t>
            </a:fld>
            <a:endParaRPr lang="zh-TW" altLang="en-US"/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7380312" y="645333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400" b="0" i="1" dirty="0">
                <a:latin typeface="+mn-lt"/>
                <a:ea typeface="Malgun Gothic Semilight" pitchFamily="34" charset="-120"/>
                <a:cs typeface="Malgun Gothic Semilight" pitchFamily="34" charset="-120"/>
              </a:rPr>
              <a:t>www.ipinlaser.com</a:t>
            </a:r>
            <a:endParaRPr lang="zh-TW" altLang="en-US" sz="1400" b="0" i="1" dirty="0">
              <a:latin typeface="+mn-lt"/>
              <a:ea typeface="Malgun Gothic Semilight" pitchFamily="34" charset="-120"/>
              <a:cs typeface="Malgun Gothic Semilight" pitchFamily="34" charset="-120"/>
            </a:endParaRPr>
          </a:p>
        </p:txBody>
      </p:sp>
      <p:pic>
        <p:nvPicPr>
          <p:cNvPr id="9" name="圖片 8" descr="icon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79512" y="6309320"/>
            <a:ext cx="402728" cy="4167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 descr="icon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79512" y="6309320"/>
            <a:ext cx="402728" cy="416730"/>
          </a:xfrm>
          <a:prstGeom prst="rect">
            <a:avLst/>
          </a:prstGeom>
        </p:spPr>
      </p:pic>
      <p:sp>
        <p:nvSpPr>
          <p:cNvPr id="9" name="文字方塊 8"/>
          <p:cNvSpPr txBox="1"/>
          <p:nvPr userDrawn="1"/>
        </p:nvSpPr>
        <p:spPr>
          <a:xfrm>
            <a:off x="7380312" y="645333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400" b="0" i="1" dirty="0">
                <a:latin typeface="+mn-lt"/>
                <a:ea typeface="Malgun Gothic Semilight" pitchFamily="34" charset="-120"/>
                <a:cs typeface="Malgun Gothic Semilight" pitchFamily="34" charset="-120"/>
              </a:rPr>
              <a:t>www.ipinlaser.com</a:t>
            </a:r>
            <a:endParaRPr lang="zh-TW" altLang="en-US" sz="1400" b="0" i="1" dirty="0">
              <a:latin typeface="+mn-lt"/>
              <a:ea typeface="Malgun Gothic Semilight" pitchFamily="34" charset="-120"/>
              <a:cs typeface="Malgun Gothic Semilight" pitchFamily="34" charset="-12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29CF0-D12A-4996-8D2F-A326EB965D54}" type="datetimeFigureOut">
              <a:rPr lang="zh-TW" altLang="en-US" smtClean="0"/>
              <a:pPr/>
              <a:t>2019/1/23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EFBA-436F-414C-90B5-4EDEE53A49A1}" type="slidenum">
              <a:rPr lang="zh-TW" altLang="en-US" smtClean="0"/>
              <a:pPr/>
              <a:t>‹Nr.›</a:t>
            </a:fld>
            <a:endParaRPr lang="zh-TW" altLang="en-US"/>
          </a:p>
        </p:txBody>
      </p:sp>
      <p:pic>
        <p:nvPicPr>
          <p:cNvPr id="7" name="圖片 6" descr="icon.png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179512" y="6309320"/>
            <a:ext cx="402728" cy="416730"/>
          </a:xfrm>
          <a:prstGeom prst="rect">
            <a:avLst/>
          </a:prstGeom>
        </p:spPr>
      </p:pic>
      <p:sp>
        <p:nvSpPr>
          <p:cNvPr id="8" name="文字方塊 7"/>
          <p:cNvSpPr txBox="1"/>
          <p:nvPr userDrawn="1"/>
        </p:nvSpPr>
        <p:spPr>
          <a:xfrm>
            <a:off x="7380312" y="645333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400" b="0" i="1" dirty="0">
                <a:latin typeface="+mn-lt"/>
                <a:ea typeface="Malgun Gothic Semilight" pitchFamily="34" charset="-120"/>
                <a:cs typeface="Malgun Gothic Semilight" pitchFamily="34" charset="-120"/>
              </a:rPr>
              <a:t>www.ipinlaser.com</a:t>
            </a:r>
            <a:endParaRPr lang="zh-TW" altLang="en-US" sz="1400" b="0" i="1" dirty="0">
              <a:latin typeface="+mn-lt"/>
              <a:ea typeface="Malgun Gothic Semilight" pitchFamily="34" charset="-120"/>
              <a:cs typeface="Malgun Gothic Semilight" pitchFamily="34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0"/>
            <a:ext cx="4608000" cy="6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4320480" cy="3962871"/>
          </a:xfrm>
        </p:spPr>
        <p:txBody>
          <a:bodyPr>
            <a:normAutofit fontScale="90000"/>
          </a:bodyPr>
          <a:lstStyle/>
          <a:p>
            <a:r>
              <a:rPr lang="en-US" altLang="zh-TW" sz="54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iPin Spatial Ruler Pro</a:t>
            </a:r>
            <a:r>
              <a:rPr lang="en-US" altLang="zh-TW" sz="5400" b="1" dirty="0"/>
              <a:t/>
            </a:r>
            <a:br>
              <a:rPr lang="en-US" altLang="zh-TW" sz="5400" b="1" dirty="0"/>
            </a:br>
            <a:r>
              <a:rPr lang="en-US" altLang="zh-TW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Kurzanleitung</a:t>
            </a:r>
            <a:r>
              <a:rPr lang="en-US" altLang="zh-TW" sz="5400" dirty="0"/>
              <a:t/>
            </a:r>
            <a:br>
              <a:rPr lang="en-US" altLang="zh-TW" sz="5400" dirty="0"/>
            </a:br>
            <a:r>
              <a:rPr lang="en-US" altLang="zh-TW" sz="5400" dirty="0"/>
              <a:t/>
            </a:r>
            <a:br>
              <a:rPr lang="en-US" altLang="zh-TW" sz="5400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2000" dirty="0"/>
              <a:t>2018/10/28   ver. </a:t>
            </a:r>
            <a:r>
              <a:rPr lang="en-US" altLang="zh-TW" sz="2000" smtClean="0"/>
              <a:t>D</a:t>
            </a:r>
            <a:endParaRPr lang="zh-TW" alt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39552" y="33265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dirty="0" err="1" smtClean="0">
                <a:solidFill>
                  <a:schemeClr val="bg1">
                    <a:lumMod val="50000"/>
                  </a:schemeClr>
                </a:solidFill>
              </a:rPr>
              <a:t>Wie</a:t>
            </a:r>
            <a:r>
              <a:rPr lang="en-US" altLang="zh-TW" sz="32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3200" b="1" i="1" dirty="0" err="1" smtClean="0">
                <a:solidFill>
                  <a:schemeClr val="bg1">
                    <a:lumMod val="50000"/>
                  </a:schemeClr>
                </a:solidFill>
              </a:rPr>
              <a:t>es</a:t>
            </a:r>
            <a:r>
              <a:rPr lang="en-US" altLang="zh-TW" sz="32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3200" b="1" i="1" dirty="0" err="1" smtClean="0">
                <a:solidFill>
                  <a:schemeClr val="bg1">
                    <a:lumMod val="50000"/>
                  </a:schemeClr>
                </a:solidFill>
              </a:rPr>
              <a:t>funktioniert</a:t>
            </a:r>
            <a:r>
              <a:rPr lang="en-US" altLang="zh-TW" sz="3200" b="1" i="1" dirty="0" smtClean="0">
                <a:solidFill>
                  <a:schemeClr val="bg1">
                    <a:lumMod val="50000"/>
                  </a:schemeClr>
                </a:solidFill>
              </a:rPr>
              <a:t>? </a:t>
            </a:r>
            <a:r>
              <a:rPr lang="en-US" altLang="zh-TW" sz="3200" b="1" i="1" dirty="0" err="1" smtClean="0">
                <a:solidFill>
                  <a:schemeClr val="bg1">
                    <a:lumMod val="50000"/>
                  </a:schemeClr>
                </a:solidFill>
              </a:rPr>
              <a:t>Drei</a:t>
            </a:r>
            <a:r>
              <a:rPr lang="en-US" altLang="zh-TW" sz="32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3200" b="1" i="1" dirty="0" err="1" smtClean="0">
                <a:solidFill>
                  <a:schemeClr val="bg1">
                    <a:lumMod val="50000"/>
                  </a:schemeClr>
                </a:solidFill>
              </a:rPr>
              <a:t>einfache</a:t>
            </a:r>
            <a:r>
              <a:rPr lang="en-US" altLang="zh-TW" sz="32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3200" b="1" i="1" dirty="0" err="1" smtClean="0">
                <a:solidFill>
                  <a:schemeClr val="bg1">
                    <a:lumMod val="50000"/>
                  </a:schemeClr>
                </a:solidFill>
              </a:rPr>
              <a:t>Schritte</a:t>
            </a:r>
            <a:r>
              <a:rPr lang="en-US" altLang="zh-TW" sz="3200" b="1" i="1" dirty="0" smtClean="0">
                <a:solidFill>
                  <a:schemeClr val="bg1">
                    <a:lumMod val="50000"/>
                  </a:schemeClr>
                </a:solidFill>
              </a:rPr>
              <a:t>!  </a:t>
            </a:r>
            <a:endParaRPr lang="zh-TW" altLang="en-US" sz="3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圖片 3" descr="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5614" y="1124744"/>
            <a:ext cx="6520909" cy="3672408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971600" y="4688557"/>
            <a:ext cx="72008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200" b="1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ea typeface="Malgun Gothic Semilight" pitchFamily="34" charset="-120"/>
                <a:cs typeface="Malgun Gothic Semilight" pitchFamily="34" charset="-120"/>
              </a:rPr>
              <a:t>Schritt</a:t>
            </a:r>
            <a:r>
              <a:rPr kumimoji="1" lang="en-US" altLang="zh-TW" sz="32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ea typeface="Malgun Gothic Semilight" pitchFamily="34" charset="-120"/>
                <a:cs typeface="Malgun Gothic Semilight" pitchFamily="34" charset="-120"/>
              </a:rPr>
              <a:t> 1:</a:t>
            </a:r>
            <a:endParaRPr kumimoji="1" lang="en-US" altLang="zh-TW" sz="3200" b="1" i="1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ea typeface="Malgun Gothic Semilight" pitchFamily="34" charset="-120"/>
              <a:cs typeface="Malgun Gothic Semilight" pitchFamily="34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1200" b="1" i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ea typeface="Malgun Gothic Semilight" pitchFamily="34" charset="-120"/>
              <a:cs typeface="Malgun Gothic Semilight" pitchFamily="34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de-DE" altLang="zh-TW" sz="2000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Starten Sie </a:t>
            </a:r>
            <a:r>
              <a:rPr kumimoji="1" lang="de-DE" altLang="zh-TW" sz="2000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die App </a:t>
            </a:r>
            <a:r>
              <a:rPr kumimoji="1" lang="de-DE" altLang="zh-TW" sz="2000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und </a:t>
            </a:r>
            <a:r>
              <a:rPr kumimoji="1" lang="de-DE" altLang="zh-TW" sz="2000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befestigen </a:t>
            </a:r>
            <a:r>
              <a:rPr kumimoji="1" lang="de-DE" altLang="zh-TW" sz="2000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einfach </a:t>
            </a:r>
            <a:r>
              <a:rPr kumimoji="1" lang="de-DE" altLang="zh-TW" sz="2000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das </a:t>
            </a:r>
            <a:r>
              <a:rPr kumimoji="1" lang="de-DE" altLang="zh-TW" sz="2000" dirty="0" err="1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iPin</a:t>
            </a:r>
            <a:r>
              <a:rPr kumimoji="1" lang="de-DE" altLang="zh-TW" sz="2000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 </a:t>
            </a:r>
            <a:r>
              <a:rPr kumimoji="1" lang="de-DE" altLang="zh-TW" sz="2000" dirty="0" err="1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Spatial</a:t>
            </a:r>
            <a:r>
              <a:rPr kumimoji="1" lang="de-DE" altLang="zh-TW" sz="2000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 </a:t>
            </a:r>
            <a:r>
              <a:rPr kumimoji="1" lang="de-DE" altLang="zh-TW" sz="2000" dirty="0" err="1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Ruler</a:t>
            </a:r>
            <a:r>
              <a:rPr kumimoji="1" lang="de-DE" altLang="zh-TW" sz="2000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 Pro auf der Rückseite Ihres </a:t>
            </a:r>
            <a:r>
              <a:rPr kumimoji="1" lang="de-DE" altLang="zh-TW" sz="2000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Handys. </a:t>
            </a:r>
            <a:r>
              <a:rPr kumimoji="1" lang="de-DE" altLang="zh-TW" sz="2000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Richten Sie die Telefonkamera auf das Objekt, das Sie messen möchten.</a:t>
            </a:r>
            <a:endParaRPr kumimoji="1" lang="en-US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lgun Gothic Semilight" pitchFamily="34" charset="-120"/>
              <a:ea typeface="Malgun Gothic Semilight" pitchFamily="34" charset="-120"/>
              <a:cs typeface="Malgun Gothic Semilight" pitchFamily="34" charset="-120"/>
            </a:endParaRPr>
          </a:p>
        </p:txBody>
      </p:sp>
      <p:pic>
        <p:nvPicPr>
          <p:cNvPr id="5" name="圖片 4" descr="ico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6309320"/>
            <a:ext cx="402728" cy="4167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619672" y="436510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Take a photo using your </a:t>
            </a:r>
            <a:r>
              <a:rPr lang="en-US" altLang="zh-TW" dirty="0" err="1"/>
              <a:t>smartphone</a:t>
            </a:r>
            <a:r>
              <a:rPr lang="en-US" altLang="zh-TW" dirty="0"/>
              <a:t> camera</a:t>
            </a:r>
            <a:endParaRPr lang="zh-TW" altLang="en-US" dirty="0"/>
          </a:p>
        </p:txBody>
      </p:sp>
      <p:pic>
        <p:nvPicPr>
          <p:cNvPr id="4" name="圖片 3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67931" y="1772816"/>
            <a:ext cx="6960453" cy="39604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71600" y="404664"/>
            <a:ext cx="55104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dirty="0" err="1" smtClean="0">
                <a:solidFill>
                  <a:schemeClr val="bg1">
                    <a:lumMod val="50000"/>
                  </a:schemeClr>
                </a:solidFill>
              </a:rPr>
              <a:t>Schritt</a:t>
            </a:r>
            <a:r>
              <a:rPr lang="en-US" altLang="zh-TW" sz="3200" b="1" i="1" dirty="0" smtClean="0">
                <a:solidFill>
                  <a:schemeClr val="bg1">
                    <a:lumMod val="50000"/>
                  </a:schemeClr>
                </a:solidFill>
              </a:rPr>
              <a:t> 2:</a:t>
            </a:r>
            <a:endParaRPr lang="en-US" altLang="zh-TW" sz="3200" b="1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zh-TW" sz="1200" b="1" i="1" dirty="0">
              <a:solidFill>
                <a:srgbClr val="0000FF"/>
              </a:solidFill>
            </a:endParaRPr>
          </a:p>
          <a:p>
            <a:r>
              <a:rPr lang="de-DE" altLang="zh-TW" sz="2000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Machen Sie ein Foto mit Ihrer </a:t>
            </a:r>
            <a:r>
              <a:rPr lang="de-DE" altLang="zh-TW" sz="2000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Handykamera</a:t>
            </a:r>
            <a:r>
              <a:rPr lang="en-US" altLang="zh-TW" sz="2000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.</a:t>
            </a:r>
            <a:endParaRPr lang="zh-TW" altLang="en-US" sz="2000" dirty="0">
              <a:latin typeface="Malgun Gothic Semilight" pitchFamily="34" charset="-120"/>
              <a:ea typeface="Malgun Gothic Semilight" pitchFamily="34" charset="-120"/>
              <a:cs typeface="Malgun Gothic Semilight" pitchFamily="34" charset="-120"/>
            </a:endParaRPr>
          </a:p>
        </p:txBody>
      </p:sp>
      <p:pic>
        <p:nvPicPr>
          <p:cNvPr id="6" name="圖片 5" descr="ico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6309320"/>
            <a:ext cx="402728" cy="4167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3608" y="2263029"/>
            <a:ext cx="6984776" cy="3974283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27584" y="440085"/>
            <a:ext cx="741682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200" b="1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新細明體" pitchFamily="18" charset="-120"/>
                <a:cs typeface="Calibri" pitchFamily="34" charset="0"/>
              </a:rPr>
              <a:t>Schritt</a:t>
            </a:r>
            <a:r>
              <a:rPr kumimoji="1" lang="en-US" altLang="zh-TW" sz="32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新細明體" pitchFamily="18" charset="-120"/>
                <a:cs typeface="Calibri" pitchFamily="34" charset="0"/>
              </a:rPr>
              <a:t> 3:</a:t>
            </a:r>
            <a:endParaRPr kumimoji="1" lang="en-US" altLang="zh-TW" sz="3200" b="1" i="1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  <a:ea typeface="新細明體" pitchFamily="18" charset="-12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新細明體" pitchFamily="18" charset="-120"/>
                <a:cs typeface="Calibri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de-DE" altLang="zh-TW" sz="2000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Das aufgenommene Foto enthält alle Messdaten. Passen Sie </a:t>
            </a:r>
            <a:r>
              <a:rPr kumimoji="1" lang="de-DE" altLang="zh-TW" sz="2000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ggfs. die 3-Achs-Punkte </a:t>
            </a:r>
            <a:r>
              <a:rPr kumimoji="1" lang="de-DE" altLang="zh-TW" sz="2000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manuell mit den Fingerspitzen an. Diese Messaufgabe </a:t>
            </a:r>
            <a:r>
              <a:rPr kumimoji="1" lang="de-DE" altLang="zh-TW" sz="2000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ist somit schnell und einfach</a:t>
            </a:r>
            <a:r>
              <a:rPr kumimoji="1" lang="en-US" altLang="zh-TW" sz="2000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 </a:t>
            </a:r>
            <a:r>
              <a:rPr kumimoji="1" lang="en-US" altLang="zh-TW" sz="2000" dirty="0" err="1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erledigt</a:t>
            </a:r>
            <a:r>
              <a:rPr kumimoji="1" lang="en-US" altLang="zh-TW" sz="2000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.</a:t>
            </a:r>
            <a:endParaRPr kumimoji="1" lang="en-US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lgun Gothic Semilight" pitchFamily="34" charset="-120"/>
              <a:ea typeface="Malgun Gothic Semilight" pitchFamily="34" charset="-120"/>
              <a:cs typeface="Malgun Gothic Semilight" pitchFamily="34" charset="-120"/>
            </a:endParaRPr>
          </a:p>
        </p:txBody>
      </p:sp>
      <p:pic>
        <p:nvPicPr>
          <p:cNvPr id="5" name="圖片 4" descr="ico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6309320"/>
            <a:ext cx="402728" cy="4167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1560" y="5006206"/>
            <a:ext cx="79928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Die </a:t>
            </a:r>
            <a:r>
              <a:rPr lang="en-US" altLang="zh-TW" dirty="0" err="1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Kombination</a:t>
            </a:r>
            <a:r>
              <a:rPr lang="en-US" altLang="zh-TW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 </a:t>
            </a:r>
            <a:r>
              <a:rPr lang="en-US" altLang="zh-TW" dirty="0" err="1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aus</a:t>
            </a:r>
            <a:r>
              <a:rPr lang="en-US" altLang="zh-TW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 </a:t>
            </a:r>
            <a:r>
              <a:rPr lang="en-US" altLang="zh-TW" sz="2000" b="1" i="1" dirty="0" err="1" smtClean="0">
                <a:ea typeface="Malgun Gothic Semilight" pitchFamily="34" charset="-120"/>
                <a:cs typeface="Malgun Gothic Semilight" pitchFamily="34" charset="-120"/>
              </a:rPr>
              <a:t>iPin</a:t>
            </a:r>
            <a:r>
              <a:rPr lang="en-US" altLang="zh-TW" sz="2000" b="1" i="1" dirty="0" smtClean="0">
                <a:ea typeface="Malgun Gothic Semilight" pitchFamily="34" charset="-120"/>
                <a:cs typeface="Malgun Gothic Semilight" pitchFamily="34" charset="-120"/>
              </a:rPr>
              <a:t> </a:t>
            </a:r>
            <a:r>
              <a:rPr lang="en-US" altLang="zh-TW" sz="2000" b="1" i="1" dirty="0">
                <a:ea typeface="Malgun Gothic Semilight" pitchFamily="34" charset="-120"/>
                <a:cs typeface="Malgun Gothic Semilight" pitchFamily="34" charset="-120"/>
              </a:rPr>
              <a:t>Spatial Ruler Pro and App</a:t>
            </a:r>
            <a:r>
              <a:rPr lang="en-US" altLang="zh-TW" sz="2000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 </a:t>
            </a:r>
            <a:r>
              <a:rPr lang="de-DE" altLang="zh-TW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ist ein optisches </a:t>
            </a:r>
            <a:r>
              <a:rPr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Laser-Messgerät, das </a:t>
            </a:r>
            <a:r>
              <a:rPr lang="de-DE" altLang="zh-TW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jedem das Leben erleichtert, der praktisch </a:t>
            </a:r>
            <a:r>
              <a:rPr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und schnell </a:t>
            </a:r>
            <a:r>
              <a:rPr lang="de-DE" altLang="zh-TW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Gegenstände mit dem Smartphone vermessen möchte. Es </a:t>
            </a:r>
            <a:r>
              <a:rPr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ist ein benutzerfreundliches Produkt ohne Kompromisse </a:t>
            </a:r>
            <a:r>
              <a:rPr lang="de-DE" altLang="zh-TW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in </a:t>
            </a:r>
            <a:r>
              <a:rPr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Funktionalität, Design oder Genauigkeit.</a:t>
            </a:r>
            <a:endParaRPr lang="zh-TW" altLang="en-US" dirty="0">
              <a:latin typeface="Malgun Gothic Semilight" pitchFamily="34" charset="-120"/>
              <a:ea typeface="Malgun Gothic Semilight" pitchFamily="34" charset="-120"/>
              <a:cs typeface="Malgun Gothic Semilight" pitchFamily="34" charset="-120"/>
            </a:endParaRPr>
          </a:p>
        </p:txBody>
      </p:sp>
      <p:pic>
        <p:nvPicPr>
          <p:cNvPr id="4" name="圖片 3" descr="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63688" y="877931"/>
            <a:ext cx="5688632" cy="3847213"/>
          </a:xfrm>
          <a:prstGeom prst="rect">
            <a:avLst/>
          </a:prstGeom>
        </p:spPr>
      </p:pic>
      <p:pic>
        <p:nvPicPr>
          <p:cNvPr id="5" name="圖片 4" descr="ico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6309320"/>
            <a:ext cx="402728" cy="41673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11560" y="476672"/>
            <a:ext cx="60598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dirty="0" err="1" smtClean="0">
                <a:ea typeface="標楷體" pitchFamily="65" charset="-120"/>
              </a:rPr>
              <a:t>Messen</a:t>
            </a:r>
            <a:r>
              <a:rPr lang="en-US" altLang="zh-TW" sz="3200" b="1" i="1" dirty="0" smtClean="0">
                <a:ea typeface="標楷體" pitchFamily="65" charset="-120"/>
              </a:rPr>
              <a:t> war </a:t>
            </a:r>
            <a:r>
              <a:rPr lang="en-US" altLang="zh-TW" sz="3200" b="1" i="1" dirty="0" err="1" smtClean="0">
                <a:ea typeface="標楷體" pitchFamily="65" charset="-120"/>
              </a:rPr>
              <a:t>noch</a:t>
            </a:r>
            <a:r>
              <a:rPr lang="en-US" altLang="zh-TW" sz="3200" b="1" i="1" dirty="0" smtClean="0">
                <a:ea typeface="標楷體" pitchFamily="65" charset="-120"/>
              </a:rPr>
              <a:t> </a:t>
            </a:r>
            <a:r>
              <a:rPr lang="en-US" altLang="zh-TW" sz="3200" b="1" i="1" dirty="0" err="1" smtClean="0">
                <a:ea typeface="標楷體" pitchFamily="65" charset="-120"/>
              </a:rPr>
              <a:t>nie</a:t>
            </a:r>
            <a:r>
              <a:rPr lang="en-US" altLang="zh-TW" sz="3200" b="1" i="1" dirty="0" smtClean="0">
                <a:ea typeface="標楷體" pitchFamily="65" charset="-120"/>
              </a:rPr>
              <a:t> so </a:t>
            </a:r>
            <a:r>
              <a:rPr lang="en-US" altLang="zh-TW" sz="3200" b="1" i="1" dirty="0" err="1" smtClean="0">
                <a:ea typeface="標楷體" pitchFamily="65" charset="-120"/>
              </a:rPr>
              <a:t>einfach</a:t>
            </a:r>
            <a:r>
              <a:rPr lang="en-US" altLang="zh-TW" sz="3200" b="1" i="1" dirty="0" smtClean="0">
                <a:ea typeface="標楷體" pitchFamily="65" charset="-120"/>
              </a:rPr>
              <a:t> …</a:t>
            </a:r>
            <a:endParaRPr lang="zh-TW" altLang="en-US" sz="3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619672" y="908720"/>
            <a:ext cx="5616000" cy="576064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11560" y="404664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dirty="0" err="1" smtClean="0"/>
              <a:t>Merkmale</a:t>
            </a:r>
            <a:r>
              <a:rPr lang="en-US" altLang="zh-TW" sz="3200" b="1" i="1" dirty="0" smtClean="0"/>
              <a:t>:</a:t>
            </a:r>
            <a:endParaRPr lang="zh-TW" altLang="en-US" sz="3200" b="1" i="1" dirty="0"/>
          </a:p>
        </p:txBody>
      </p:sp>
      <p:pic>
        <p:nvPicPr>
          <p:cNvPr id="4" name="圖片 3" descr="ico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6309320"/>
            <a:ext cx="402728" cy="4167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1268760"/>
            <a:ext cx="7344816" cy="3876117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22543" y="404664"/>
            <a:ext cx="61686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b="1" i="1" dirty="0" err="1">
                <a:latin typeface="Calibri" pitchFamily="34" charset="0"/>
                <a:ea typeface="新細明體" pitchFamily="18" charset="-120"/>
                <a:cs typeface="Calibri" pitchFamily="34" charset="0"/>
              </a:rPr>
              <a:t>Hauptmerkmal</a:t>
            </a:r>
            <a:r>
              <a:rPr kumimoji="1" lang="en-US" altLang="zh-TW" sz="3200" b="1" i="1" dirty="0">
                <a:latin typeface="Calibri" pitchFamily="34" charset="0"/>
                <a:ea typeface="新細明體" pitchFamily="18" charset="-120"/>
                <a:cs typeface="Calibri" pitchFamily="34" charset="0"/>
              </a:rPr>
              <a:t>: 3-Achsen-Messung</a:t>
            </a:r>
            <a:endParaRPr kumimoji="1" lang="en-US" altLang="zh-TW" sz="3200" i="1" dirty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11560" y="5162709"/>
            <a:ext cx="79928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Der Deckeneckbereich ist immer schwer zu erreichen und zu messen. Wir haben die 3-Achs-Messung entwickelt, </a:t>
            </a:r>
            <a:r>
              <a:rPr kumimoji="1" lang="de-DE" altLang="zh-TW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zur effizienten Messung </a:t>
            </a:r>
            <a:r>
              <a:rPr kumimoji="1"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des oberen Eckbereichs von </a:t>
            </a:r>
            <a:r>
              <a:rPr kumimoji="1" lang="de-DE" altLang="zh-TW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Bildern, </a:t>
            </a:r>
            <a:r>
              <a:rPr kumimoji="1"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die mit der </a:t>
            </a:r>
            <a:r>
              <a:rPr kumimoji="1" lang="de-DE" altLang="zh-TW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Handykamera und der leistungsstarken Kombination aus </a:t>
            </a:r>
            <a:r>
              <a:rPr kumimoji="1" lang="de-DE" altLang="zh-TW" dirty="0" err="1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iPin</a:t>
            </a:r>
            <a:r>
              <a:rPr kumimoji="1" lang="de-DE" altLang="zh-TW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 </a:t>
            </a:r>
            <a:r>
              <a:rPr kumimoji="1" lang="de-DE" altLang="zh-TW" dirty="0" err="1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Spatial</a:t>
            </a:r>
            <a:r>
              <a:rPr kumimoji="1"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 </a:t>
            </a:r>
            <a:r>
              <a:rPr kumimoji="1" lang="de-DE" altLang="zh-TW" dirty="0" err="1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Ruler</a:t>
            </a:r>
            <a:r>
              <a:rPr kumimoji="1"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 Pro und der App aufgenommen wurden.</a:t>
            </a:r>
            <a:endParaRPr kumimoji="1" lang="en-US" alt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lgun Gothic Semilight" pitchFamily="34" charset="-120"/>
              <a:ea typeface="Malgun Gothic Semilight" pitchFamily="34" charset="-120"/>
              <a:cs typeface="Malgun Gothic Semilight" pitchFamily="34" charset="-120"/>
            </a:endParaRPr>
          </a:p>
        </p:txBody>
      </p:sp>
      <p:pic>
        <p:nvPicPr>
          <p:cNvPr id="5" name="圖片 4" descr="ico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6309320"/>
            <a:ext cx="402728" cy="4167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11560" y="40466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dirty="0" err="1" smtClean="0"/>
              <a:t>Schlüsselfunktion</a:t>
            </a:r>
            <a:r>
              <a:rPr lang="en-US" altLang="zh-TW" sz="3200" b="1" i="1" dirty="0" smtClean="0"/>
              <a:t>: </a:t>
            </a:r>
            <a:r>
              <a:rPr lang="en-US" altLang="zh-TW" sz="3200" b="1" i="1" dirty="0" err="1" smtClean="0"/>
              <a:t>Entfernungsmesser</a:t>
            </a:r>
            <a:endParaRPr lang="zh-TW" altLang="en-US" sz="3200" b="1" i="1" dirty="0"/>
          </a:p>
        </p:txBody>
      </p:sp>
      <p:pic>
        <p:nvPicPr>
          <p:cNvPr id="4" name="圖片 3" descr="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71600" y="1972197"/>
            <a:ext cx="7056784" cy="4409131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55576" y="1124744"/>
            <a:ext cx="75184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de-DE" altLang="zh-TW" sz="2000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Damit können Sie Entfernungen bis </a:t>
            </a:r>
            <a:r>
              <a:rPr kumimoji="1" lang="de-DE" altLang="zh-TW" sz="2000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zu 40 Metern zu messen.</a:t>
            </a:r>
            <a:endParaRPr kumimoji="1" lang="en-US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lgun Gothic Semilight" pitchFamily="34" charset="-120"/>
              <a:ea typeface="Malgun Gothic Semilight" pitchFamily="34" charset="-120"/>
              <a:cs typeface="Malgun Gothic Semilight" pitchFamily="34" charset="-120"/>
            </a:endParaRPr>
          </a:p>
        </p:txBody>
      </p:sp>
      <p:pic>
        <p:nvPicPr>
          <p:cNvPr id="5" name="圖片 4" descr="ico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6309320"/>
            <a:ext cx="402728" cy="4167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2387852"/>
            <a:ext cx="7056784" cy="4137492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83568" y="348332"/>
            <a:ext cx="792088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新細明體" pitchFamily="18" charset="-120"/>
                <a:cs typeface="Calibri" pitchFamily="34" charset="0"/>
              </a:rPr>
              <a:t>Schlüsselfunkition</a:t>
            </a:r>
            <a:r>
              <a:rPr kumimoji="1" lang="en-US" altLang="zh-TW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新細明體" pitchFamily="18" charset="-120"/>
                <a:cs typeface="Calibri" pitchFamily="34" charset="0"/>
              </a:rPr>
              <a:t>.</a:t>
            </a:r>
            <a:r>
              <a:rPr kumimoji="1" lang="en-US" altLang="zh-TW" sz="3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新細明體" pitchFamily="18" charset="-120"/>
                <a:cs typeface="Calibri" pitchFamily="34" charset="0"/>
              </a:rPr>
              <a:t> </a:t>
            </a:r>
            <a:r>
              <a:rPr kumimoji="1" lang="en-US" altLang="zh-TW" sz="32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新細明體" pitchFamily="18" charset="-120"/>
                <a:cs typeface="Calibri" pitchFamily="34" charset="0"/>
              </a:rPr>
              <a:t>Aufnehmen</a:t>
            </a:r>
            <a:r>
              <a:rPr kumimoji="1" lang="en-US" altLang="zh-TW" sz="3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新細明體" pitchFamily="18" charset="-120"/>
                <a:cs typeface="Calibri" pitchFamily="34" charset="0"/>
              </a:rPr>
              <a:t> und </a:t>
            </a:r>
            <a:r>
              <a:rPr kumimoji="1" lang="en-US" altLang="zh-TW" sz="32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新細明體" pitchFamily="18" charset="-120"/>
                <a:cs typeface="Calibri" pitchFamily="34" charset="0"/>
              </a:rPr>
              <a:t>erst</a:t>
            </a:r>
            <a:r>
              <a:rPr kumimoji="1" lang="en-US" altLang="zh-TW" sz="3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新細明體" pitchFamily="18" charset="-120"/>
                <a:cs typeface="Calibri" pitchFamily="34" charset="0"/>
              </a:rPr>
              <a:t> </a:t>
            </a:r>
            <a:r>
              <a:rPr kumimoji="1" lang="en-US" altLang="zh-TW" sz="32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新細明體" pitchFamily="18" charset="-120"/>
                <a:cs typeface="Calibri" pitchFamily="34" charset="0"/>
              </a:rPr>
              <a:t>später</a:t>
            </a:r>
            <a:r>
              <a:rPr kumimoji="1" lang="en-US" altLang="zh-TW" sz="3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新細明體" pitchFamily="18" charset="-120"/>
                <a:cs typeface="Calibri" pitchFamily="34" charset="0"/>
              </a:rPr>
              <a:t> </a:t>
            </a:r>
            <a:r>
              <a:rPr kumimoji="1" lang="en-US" altLang="zh-TW" sz="32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新細明體" pitchFamily="18" charset="-120"/>
                <a:cs typeface="Calibri" pitchFamily="34" charset="0"/>
              </a:rPr>
              <a:t>messen</a:t>
            </a:r>
            <a:endParaRPr kumimoji="1" lang="en-US" altLang="zh-TW" sz="3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新細明體" pitchFamily="18" charset="-12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Mit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 der </a:t>
            </a:r>
            <a:r>
              <a:rPr kumimoji="1" lang="en-US" altLang="zh-TW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 Semilight" pitchFamily="34" charset="-120"/>
                <a:cs typeface="Malgun Gothic Semilight" pitchFamily="34" charset="-120"/>
              </a:rPr>
              <a:t>iPin Spatial Ruler Pro </a:t>
            </a:r>
            <a:r>
              <a:rPr kumimoji="1" lang="en-US" altLang="zh-TW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algun Gothic Semilight" pitchFamily="34" charset="-120"/>
                <a:cs typeface="Malgun Gothic Semilight" pitchFamily="34" charset="-120"/>
              </a:rPr>
              <a:t>App</a:t>
            </a:r>
            <a:r>
              <a:rPr kumimoji="1" lang="de-DE" altLang="zh-TW" sz="2000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 gemessene </a:t>
            </a:r>
            <a:r>
              <a:rPr kumimoji="1" lang="de-DE" altLang="zh-TW" sz="2000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Daten werden im aufgenommenen </a:t>
            </a:r>
            <a:r>
              <a:rPr kumimoji="1" lang="de-DE" altLang="zh-TW" sz="2000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Bild gespeichert</a:t>
            </a:r>
            <a:r>
              <a:rPr kumimoji="1" lang="de-DE" altLang="zh-TW" sz="2000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. Sie können jedes Objekt im gespeicherten Foto jederzeit mit Ihren Fingerspitzen messen.</a:t>
            </a:r>
            <a:endParaRPr kumimoji="1" lang="en-US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lgun Gothic Semilight" pitchFamily="34" charset="-120"/>
              <a:ea typeface="Malgun Gothic Semilight" pitchFamily="34" charset="-120"/>
              <a:cs typeface="Malgun Gothic Semilight" pitchFamily="34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71600" y="2276872"/>
            <a:ext cx="7267993" cy="360040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8" name="矩形 7"/>
          <p:cNvSpPr/>
          <p:nvPr/>
        </p:nvSpPr>
        <p:spPr>
          <a:xfrm>
            <a:off x="683568" y="620688"/>
            <a:ext cx="8477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dirty="0" err="1" smtClean="0"/>
              <a:t>Schlüsslfunktion</a:t>
            </a:r>
            <a:r>
              <a:rPr lang="en-US" altLang="zh-TW" sz="3200" b="1" i="1" dirty="0" smtClean="0"/>
              <a:t>: </a:t>
            </a:r>
            <a:r>
              <a:rPr lang="en-US" altLang="zh-TW" sz="2400" b="1" i="1" dirty="0"/>
              <a:t>Online </a:t>
            </a:r>
            <a:r>
              <a:rPr lang="en-US" altLang="zh-TW" sz="2400" b="1" i="1" dirty="0" err="1" smtClean="0"/>
              <a:t>Freigabe</a:t>
            </a:r>
            <a:r>
              <a:rPr lang="en-US" altLang="zh-TW" sz="2400" b="1" i="1" dirty="0" smtClean="0"/>
              <a:t> von </a:t>
            </a:r>
            <a:r>
              <a:rPr lang="en-US" altLang="zh-TW" sz="2400" b="1" i="1" dirty="0" err="1" smtClean="0"/>
              <a:t>Fotos</a:t>
            </a:r>
            <a:r>
              <a:rPr lang="en-US" altLang="zh-TW" sz="2400" b="1" i="1" dirty="0" smtClean="0"/>
              <a:t> </a:t>
            </a:r>
            <a:r>
              <a:rPr lang="en-US" altLang="zh-TW" sz="2400" b="1" i="1" dirty="0" err="1" smtClean="0"/>
              <a:t>mit</a:t>
            </a:r>
            <a:r>
              <a:rPr lang="en-US" altLang="zh-TW" sz="2400" b="1" i="1" dirty="0" smtClean="0"/>
              <a:t> </a:t>
            </a:r>
            <a:r>
              <a:rPr lang="en-US" altLang="zh-TW" sz="2400" b="1" i="1" dirty="0" err="1" smtClean="0"/>
              <a:t>Meßdaten</a:t>
            </a:r>
            <a:endParaRPr lang="zh-TW" altLang="en-US" sz="2000" i="1" dirty="0"/>
          </a:p>
        </p:txBody>
      </p:sp>
      <p:sp>
        <p:nvSpPr>
          <p:cNvPr id="9" name="矩形 8"/>
          <p:cNvSpPr/>
          <p:nvPr/>
        </p:nvSpPr>
        <p:spPr>
          <a:xfrm>
            <a:off x="827584" y="141277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TW" sz="2000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Teilen Sie </a:t>
            </a:r>
            <a:r>
              <a:rPr lang="de-DE" altLang="zh-TW" sz="2000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einfach ein Bild </a:t>
            </a:r>
            <a:r>
              <a:rPr lang="de-DE" altLang="zh-TW" sz="2000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mit den gemessenen Daten über WhatsApp, Line, </a:t>
            </a:r>
            <a:r>
              <a:rPr lang="de-DE" altLang="zh-TW" sz="2000" dirty="0" err="1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WeChat</a:t>
            </a:r>
            <a:r>
              <a:rPr lang="de-DE" altLang="zh-TW" sz="2000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, </a:t>
            </a:r>
            <a:r>
              <a:rPr lang="de-DE" altLang="zh-TW" sz="2000" dirty="0" err="1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e-mail</a:t>
            </a:r>
            <a:r>
              <a:rPr lang="de-DE" altLang="zh-TW" sz="2000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 </a:t>
            </a:r>
            <a:r>
              <a:rPr lang="de-DE" altLang="zh-TW" sz="2000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usw.</a:t>
            </a:r>
            <a:endParaRPr lang="zh-TW" altLang="en-US" sz="2000" dirty="0">
              <a:latin typeface="Malgun Gothic Semilight" pitchFamily="34" charset="-120"/>
              <a:ea typeface="Malgun Gothic Semilight" pitchFamily="34" charset="-120"/>
              <a:cs typeface="Malgun Gothic Semilight" pitchFamily="34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192" y="2564904"/>
            <a:ext cx="2627784" cy="397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版面配置區 4" descr="眾籌網頁-01.jpg ‎- 相片"/>
          <p:cNvPicPr>
            <a:picLocks noGrp="1" noChangeAspect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444208" y="1195126"/>
            <a:ext cx="2376264" cy="1225762"/>
          </a:xfr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67544" y="404664"/>
            <a:ext cx="70567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3200" b="1" i="1" dirty="0"/>
              <a:t> </a:t>
            </a:r>
            <a:r>
              <a:rPr lang="en-US" altLang="zh-TW" sz="3200" b="1" i="1" dirty="0" err="1" smtClean="0"/>
              <a:t>Technische</a:t>
            </a:r>
            <a:r>
              <a:rPr lang="en-US" altLang="zh-TW" sz="3200" b="1" i="1" dirty="0" smtClean="0"/>
              <a:t> </a:t>
            </a:r>
            <a:r>
              <a:rPr lang="en-US" altLang="zh-TW" sz="3200" b="1" i="1" dirty="0" err="1" smtClean="0"/>
              <a:t>Daten</a:t>
            </a:r>
            <a:r>
              <a:rPr lang="en-US" altLang="zh-TW" sz="3200" b="1" i="1" dirty="0" smtClean="0"/>
              <a:t>:</a:t>
            </a:r>
            <a:endParaRPr lang="zh-TW" altLang="zh-TW" sz="3200" b="1" i="1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491365"/>
              </p:ext>
            </p:extLst>
          </p:nvPr>
        </p:nvGraphicFramePr>
        <p:xfrm>
          <a:off x="683568" y="1052736"/>
          <a:ext cx="6048672" cy="5600839"/>
        </p:xfrm>
        <a:graphic>
          <a:graphicData uri="http://schemas.openxmlformats.org/drawingml/2006/table">
            <a:tbl>
              <a:tblPr/>
              <a:tblGrid>
                <a:gridCol w="26742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44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0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err="1" smtClean="0">
                          <a:latin typeface="+mn-lt"/>
                          <a:cs typeface="新細明體"/>
                        </a:rPr>
                        <a:t>Größe</a:t>
                      </a:r>
                      <a:r>
                        <a:rPr lang="en-US" sz="1600" kern="100" dirty="0" smtClean="0">
                          <a:latin typeface="+mn-lt"/>
                          <a:cs typeface="新細明體"/>
                        </a:rPr>
                        <a:t> ~</a:t>
                      </a:r>
                      <a:endParaRPr lang="zh-TW" sz="1600" kern="100" dirty="0">
                        <a:latin typeface="+mn-lt"/>
                        <a:cs typeface="新細明體"/>
                      </a:endParaRPr>
                    </a:p>
                  </a:txBody>
                  <a:tcPr marL="82344" marR="82344" marT="41172" marB="4117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+mn-lt"/>
                          <a:cs typeface="新細明體"/>
                        </a:rPr>
                        <a:t>80 </a:t>
                      </a:r>
                      <a:r>
                        <a:rPr lang="en-US" sz="1600" kern="100" dirty="0">
                          <a:latin typeface="+mn-lt"/>
                          <a:cs typeface="新細明體"/>
                        </a:rPr>
                        <a:t>x </a:t>
                      </a:r>
                      <a:r>
                        <a:rPr lang="en-US" sz="1600" kern="100" dirty="0" smtClean="0">
                          <a:latin typeface="+mn-lt"/>
                          <a:cs typeface="新細明體"/>
                        </a:rPr>
                        <a:t>48 </a:t>
                      </a:r>
                      <a:r>
                        <a:rPr lang="en-US" sz="1600" kern="100" dirty="0">
                          <a:latin typeface="+mn-lt"/>
                          <a:cs typeface="新細明體"/>
                        </a:rPr>
                        <a:t>x </a:t>
                      </a:r>
                      <a:r>
                        <a:rPr lang="en-US" sz="1600" kern="100" dirty="0" smtClean="0">
                          <a:latin typeface="+mn-lt"/>
                          <a:cs typeface="新細明體"/>
                        </a:rPr>
                        <a:t>30 </a:t>
                      </a:r>
                      <a:r>
                        <a:rPr lang="en-US" sz="1600" kern="100" dirty="0">
                          <a:latin typeface="+mn-lt"/>
                          <a:cs typeface="新細明體"/>
                        </a:rPr>
                        <a:t>(mm) </a:t>
                      </a:r>
                      <a:endParaRPr lang="zh-TW" sz="1600" kern="100" dirty="0">
                        <a:latin typeface="+mn-lt"/>
                        <a:cs typeface="新細明體"/>
                      </a:endParaRPr>
                    </a:p>
                  </a:txBody>
                  <a:tcPr marL="82344" marR="82344" marT="41172" marB="4117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err="1" smtClean="0">
                          <a:latin typeface="+mn-lt"/>
                          <a:cs typeface="新細明體"/>
                        </a:rPr>
                        <a:t>Gewicht</a:t>
                      </a:r>
                      <a:r>
                        <a:rPr lang="en-US" sz="1600" kern="100" dirty="0" smtClean="0">
                          <a:latin typeface="+mn-lt"/>
                          <a:cs typeface="新細明體"/>
                        </a:rPr>
                        <a:t> </a:t>
                      </a:r>
                      <a:endParaRPr lang="zh-TW" sz="1600" kern="100" dirty="0">
                        <a:latin typeface="+mn-lt"/>
                        <a:cs typeface="新細明體"/>
                      </a:endParaRPr>
                    </a:p>
                  </a:txBody>
                  <a:tcPr marL="82344" marR="82344" marT="41172" marB="4117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lt"/>
                          <a:cs typeface="新細明體"/>
                        </a:rPr>
                        <a:t>66 g </a:t>
                      </a:r>
                      <a:endParaRPr lang="zh-TW" sz="1600" kern="100" dirty="0">
                        <a:latin typeface="+mn-lt"/>
                        <a:cs typeface="新細明體"/>
                      </a:endParaRPr>
                    </a:p>
                  </a:txBody>
                  <a:tcPr marL="82344" marR="82344" marT="41172" marB="4117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lt"/>
                          <a:cs typeface="新細明體"/>
                        </a:rPr>
                        <a:t>Laser </a:t>
                      </a:r>
                      <a:r>
                        <a:rPr lang="en-US" sz="1600" kern="100" dirty="0" err="1" smtClean="0">
                          <a:latin typeface="+mn-lt"/>
                          <a:cs typeface="新細明體"/>
                        </a:rPr>
                        <a:t>Ausgangsleistung</a:t>
                      </a:r>
                      <a:r>
                        <a:rPr lang="en-US" sz="1600" kern="100" dirty="0" smtClean="0">
                          <a:latin typeface="+mn-lt"/>
                          <a:cs typeface="新細明體"/>
                        </a:rPr>
                        <a:t> </a:t>
                      </a:r>
                      <a:endParaRPr lang="zh-TW" sz="1600" kern="100" dirty="0">
                        <a:latin typeface="+mn-lt"/>
                        <a:cs typeface="新細明體"/>
                      </a:endParaRPr>
                    </a:p>
                  </a:txBody>
                  <a:tcPr marL="82344" marR="82344" marT="41172" marB="4117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lt"/>
                          <a:cs typeface="新細明體"/>
                        </a:rPr>
                        <a:t>&lt; 1 </a:t>
                      </a:r>
                      <a:r>
                        <a:rPr lang="en-US" sz="1600" kern="100" dirty="0" err="1">
                          <a:latin typeface="+mn-lt"/>
                          <a:cs typeface="新細明體"/>
                        </a:rPr>
                        <a:t>mW</a:t>
                      </a:r>
                      <a:r>
                        <a:rPr lang="en-US" sz="1600" kern="100" dirty="0">
                          <a:latin typeface="+mn-lt"/>
                          <a:cs typeface="新細明體"/>
                        </a:rPr>
                        <a:t>; </a:t>
                      </a:r>
                      <a:r>
                        <a:rPr lang="en-US" sz="1600" kern="100" dirty="0" err="1" smtClean="0">
                          <a:latin typeface="+mn-lt"/>
                          <a:cs typeface="新細明體"/>
                        </a:rPr>
                        <a:t>Klasse</a:t>
                      </a:r>
                      <a:r>
                        <a:rPr lang="en-US" sz="1600" kern="100" dirty="0" smtClean="0">
                          <a:latin typeface="+mn-lt"/>
                          <a:cs typeface="新細明體"/>
                        </a:rPr>
                        <a:t> II </a:t>
                      </a:r>
                      <a:endParaRPr lang="zh-TW" sz="1600" kern="100" dirty="0">
                        <a:latin typeface="+mn-lt"/>
                        <a:cs typeface="新細明體"/>
                      </a:endParaRPr>
                    </a:p>
                  </a:txBody>
                  <a:tcPr marL="82344" marR="82344" marT="41172" marB="4117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lt"/>
                          <a:cs typeface="新細明體"/>
                        </a:rPr>
                        <a:t>Laser </a:t>
                      </a:r>
                      <a:r>
                        <a:rPr lang="en-US" sz="1600" kern="100" dirty="0" err="1" smtClean="0">
                          <a:latin typeface="+mn-lt"/>
                          <a:cs typeface="新細明體"/>
                        </a:rPr>
                        <a:t>Wellenlänge</a:t>
                      </a:r>
                      <a:r>
                        <a:rPr lang="en-US" sz="1600" kern="100" dirty="0" smtClean="0">
                          <a:latin typeface="+mn-lt"/>
                          <a:cs typeface="新細明體"/>
                        </a:rPr>
                        <a:t> </a:t>
                      </a:r>
                      <a:endParaRPr lang="zh-TW" sz="1600" kern="100" dirty="0">
                        <a:latin typeface="+mn-lt"/>
                        <a:cs typeface="新細明體"/>
                      </a:endParaRPr>
                    </a:p>
                  </a:txBody>
                  <a:tcPr marL="82344" marR="82344" marT="41172" marB="4117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lt"/>
                          <a:cs typeface="新細明體"/>
                        </a:rPr>
                        <a:t>Typ. 635 nm; </a:t>
                      </a:r>
                      <a:r>
                        <a:rPr lang="en-US" sz="1600" kern="100" dirty="0" err="1" smtClean="0">
                          <a:latin typeface="+mn-lt"/>
                          <a:cs typeface="新細明體"/>
                        </a:rPr>
                        <a:t>Rotlicht</a:t>
                      </a:r>
                      <a:r>
                        <a:rPr lang="en-US" sz="1600" kern="100" dirty="0" smtClean="0">
                          <a:latin typeface="+mn-lt"/>
                          <a:cs typeface="新細明體"/>
                        </a:rPr>
                        <a:t> </a:t>
                      </a:r>
                      <a:endParaRPr lang="zh-TW" sz="1600" kern="100" dirty="0">
                        <a:latin typeface="+mn-lt"/>
                        <a:cs typeface="新細明體"/>
                      </a:endParaRPr>
                    </a:p>
                  </a:txBody>
                  <a:tcPr marL="82344" marR="82344" marT="41172" marB="4117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8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err="1" smtClean="0">
                          <a:latin typeface="+mn-lt"/>
                          <a:cs typeface="新細明體"/>
                        </a:rPr>
                        <a:t>Geeignetes</a:t>
                      </a:r>
                      <a:r>
                        <a:rPr lang="en-US" sz="1600" kern="100" baseline="0" dirty="0" smtClean="0">
                          <a:latin typeface="+mn-lt"/>
                          <a:cs typeface="新細明體"/>
                        </a:rPr>
                        <a:t> </a:t>
                      </a:r>
                      <a:r>
                        <a:rPr lang="en-US" sz="1600" kern="100" baseline="0" dirty="0" err="1" smtClean="0">
                          <a:latin typeface="+mn-lt"/>
                          <a:cs typeface="新細明體"/>
                        </a:rPr>
                        <a:t>Betriebsystem</a:t>
                      </a:r>
                      <a:endParaRPr lang="zh-TW" sz="1600" kern="100" dirty="0">
                        <a:latin typeface="+mn-lt"/>
                        <a:cs typeface="新細明體"/>
                      </a:endParaRPr>
                    </a:p>
                  </a:txBody>
                  <a:tcPr marL="82344" marR="82344" marT="41172" marB="4117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lt"/>
                          <a:cs typeface="新細明體"/>
                        </a:rPr>
                        <a:t>Apple iOS 10.0 </a:t>
                      </a:r>
                      <a:r>
                        <a:rPr lang="en-US" sz="1600" kern="100" dirty="0" smtClean="0">
                          <a:latin typeface="+mn-lt"/>
                          <a:cs typeface="新細明體"/>
                        </a:rPr>
                        <a:t>und </a:t>
                      </a:r>
                      <a:r>
                        <a:rPr lang="en-US" sz="1600" kern="100" dirty="0" err="1" smtClean="0">
                          <a:latin typeface="+mn-lt"/>
                          <a:cs typeface="新細明體"/>
                        </a:rPr>
                        <a:t>höher</a:t>
                      </a:r>
                      <a:r>
                        <a:rPr lang="en-US" sz="1600" kern="100" dirty="0" smtClean="0">
                          <a:latin typeface="+mn-lt"/>
                          <a:cs typeface="新細明體"/>
                        </a:rPr>
                        <a:t>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+mn-lt"/>
                          <a:cs typeface="新細明體"/>
                        </a:rPr>
                        <a:t>Android </a:t>
                      </a:r>
                      <a:r>
                        <a:rPr lang="en-US" sz="1600" kern="100" dirty="0">
                          <a:latin typeface="+mn-lt"/>
                          <a:cs typeface="新細明體"/>
                        </a:rPr>
                        <a:t>OS 7.0  </a:t>
                      </a:r>
                      <a:r>
                        <a:rPr lang="en-US" sz="1600" kern="100" dirty="0" smtClean="0">
                          <a:latin typeface="+mn-lt"/>
                          <a:cs typeface="新細明體"/>
                        </a:rPr>
                        <a:t>und </a:t>
                      </a:r>
                      <a:r>
                        <a:rPr lang="en-US" sz="1600" kern="100" dirty="0" err="1" smtClean="0">
                          <a:latin typeface="+mn-lt"/>
                          <a:cs typeface="新細明體"/>
                        </a:rPr>
                        <a:t>höher</a:t>
                      </a:r>
                      <a:r>
                        <a:rPr lang="en-US" sz="1600" kern="100" dirty="0" smtClean="0">
                          <a:latin typeface="+mn-lt"/>
                          <a:cs typeface="新細明體"/>
                        </a:rPr>
                        <a:t> </a:t>
                      </a:r>
                      <a:endParaRPr lang="zh-TW" sz="1600" kern="100" dirty="0">
                        <a:latin typeface="+mn-lt"/>
                        <a:cs typeface="新細明體"/>
                      </a:endParaRPr>
                    </a:p>
                  </a:txBody>
                  <a:tcPr marL="82344" marR="82344" marT="41172" marB="4117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err="1" smtClean="0">
                          <a:latin typeface="+mn-lt"/>
                          <a:cs typeface="新細明體"/>
                        </a:rPr>
                        <a:t>Batterie</a:t>
                      </a:r>
                      <a:r>
                        <a:rPr lang="en-US" sz="1600" kern="100" dirty="0" smtClean="0">
                          <a:latin typeface="+mn-lt"/>
                          <a:cs typeface="新細明體"/>
                        </a:rPr>
                        <a:t> </a:t>
                      </a:r>
                      <a:endParaRPr lang="zh-TW" sz="1600" kern="100" dirty="0">
                        <a:latin typeface="+mn-lt"/>
                        <a:cs typeface="新細明體"/>
                      </a:endParaRPr>
                    </a:p>
                  </a:txBody>
                  <a:tcPr marL="82344" marR="82344" marT="41172" marB="4117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lt"/>
                          <a:cs typeface="新細明體"/>
                        </a:rPr>
                        <a:t>300 </a:t>
                      </a:r>
                      <a:r>
                        <a:rPr lang="en-US" sz="1600" kern="100" dirty="0" err="1" smtClean="0">
                          <a:latin typeface="+mn-lt"/>
                          <a:cs typeface="新細明體"/>
                        </a:rPr>
                        <a:t>mAh</a:t>
                      </a:r>
                      <a:r>
                        <a:rPr lang="en-US" sz="1600" kern="100" dirty="0" smtClean="0">
                          <a:latin typeface="+mn-lt"/>
                          <a:cs typeface="新細明體"/>
                        </a:rPr>
                        <a:t> </a:t>
                      </a:r>
                      <a:endParaRPr lang="zh-TW" sz="1600" kern="100" dirty="0">
                        <a:latin typeface="+mn-lt"/>
                        <a:cs typeface="新細明體"/>
                      </a:endParaRPr>
                    </a:p>
                  </a:txBody>
                  <a:tcPr marL="82344" marR="82344" marT="41172" marB="4117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+mn-lt"/>
                          <a:cs typeface="新細明體"/>
                        </a:rPr>
                        <a:t>Display </a:t>
                      </a:r>
                      <a:endParaRPr lang="zh-TW" sz="1600" kern="100" dirty="0">
                        <a:latin typeface="+mn-lt"/>
                        <a:cs typeface="新細明體"/>
                      </a:endParaRPr>
                    </a:p>
                  </a:txBody>
                  <a:tcPr marL="82344" marR="82344" marT="41172" marB="4117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+mn-lt"/>
                          <a:cs typeface="新細明體"/>
                        </a:rPr>
                        <a:t>OLED </a:t>
                      </a:r>
                      <a:endParaRPr lang="zh-TW" sz="1600" kern="100">
                        <a:latin typeface="+mn-lt"/>
                        <a:cs typeface="新細明體"/>
                      </a:endParaRPr>
                    </a:p>
                  </a:txBody>
                  <a:tcPr marL="82344" marR="82344" marT="41172" marB="4117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err="1" smtClean="0">
                          <a:latin typeface="+mn-lt"/>
                          <a:cs typeface="新細明體"/>
                        </a:rPr>
                        <a:t>Handykoppelung</a:t>
                      </a:r>
                      <a:r>
                        <a:rPr lang="en-US" sz="1600" kern="100" dirty="0" smtClean="0">
                          <a:latin typeface="+mn-lt"/>
                          <a:cs typeface="新細明體"/>
                        </a:rPr>
                        <a:t> </a:t>
                      </a:r>
                      <a:endParaRPr lang="zh-TW" sz="1600" kern="100" dirty="0">
                        <a:latin typeface="+mn-lt"/>
                        <a:cs typeface="新細明體"/>
                      </a:endParaRPr>
                    </a:p>
                  </a:txBody>
                  <a:tcPr marL="82344" marR="82344" marT="41172" marB="4117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+mn-lt"/>
                          <a:cs typeface="新細明體"/>
                        </a:rPr>
                        <a:t>Bluetooth LE 4.2 </a:t>
                      </a:r>
                      <a:endParaRPr lang="zh-TW" sz="1600" kern="100">
                        <a:latin typeface="+mn-lt"/>
                        <a:cs typeface="新細明體"/>
                      </a:endParaRPr>
                    </a:p>
                  </a:txBody>
                  <a:tcPr marL="82344" marR="82344" marT="41172" marB="4117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err="1" smtClean="0">
                          <a:latin typeface="+mn-lt"/>
                          <a:cs typeface="新細明體"/>
                        </a:rPr>
                        <a:t>Messbereich</a:t>
                      </a:r>
                      <a:r>
                        <a:rPr lang="en-US" sz="1600" kern="100" dirty="0" smtClean="0">
                          <a:latin typeface="+mn-lt"/>
                          <a:cs typeface="新細明體"/>
                        </a:rPr>
                        <a:t> </a:t>
                      </a:r>
                      <a:endParaRPr lang="zh-TW" sz="1600" kern="100" dirty="0">
                        <a:latin typeface="+mn-lt"/>
                        <a:cs typeface="新細明體"/>
                      </a:endParaRPr>
                    </a:p>
                  </a:txBody>
                  <a:tcPr marL="82344" marR="82344" marT="41172" marB="4117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err="1" smtClean="0">
                          <a:latin typeface="+mn-lt"/>
                          <a:cs typeface="新細明體"/>
                        </a:rPr>
                        <a:t>bis</a:t>
                      </a:r>
                      <a:r>
                        <a:rPr lang="en-US" sz="1600" kern="100" dirty="0" smtClean="0">
                          <a:latin typeface="+mn-lt"/>
                          <a:cs typeface="新細明體"/>
                        </a:rPr>
                        <a:t> </a:t>
                      </a:r>
                      <a:r>
                        <a:rPr lang="en-US" sz="1600" kern="100" dirty="0" err="1" smtClean="0">
                          <a:latin typeface="+mn-lt"/>
                          <a:cs typeface="新細明體"/>
                        </a:rPr>
                        <a:t>zu</a:t>
                      </a:r>
                      <a:r>
                        <a:rPr lang="en-US" sz="1600" kern="100" dirty="0" smtClean="0">
                          <a:latin typeface="+mn-lt"/>
                          <a:cs typeface="新細明體"/>
                        </a:rPr>
                        <a:t> </a:t>
                      </a:r>
                      <a:r>
                        <a:rPr lang="en-US" sz="1600" kern="100" dirty="0">
                          <a:latin typeface="+mn-lt"/>
                          <a:cs typeface="新細明體"/>
                        </a:rPr>
                        <a:t>40 </a:t>
                      </a:r>
                      <a:r>
                        <a:rPr lang="en-US" sz="1600" kern="100" dirty="0" smtClean="0">
                          <a:latin typeface="+mn-lt"/>
                          <a:cs typeface="新細明體"/>
                        </a:rPr>
                        <a:t>Meter </a:t>
                      </a:r>
                      <a:r>
                        <a:rPr lang="en-US" sz="1600" kern="100" dirty="0">
                          <a:latin typeface="+mn-lt"/>
                          <a:cs typeface="新細明體"/>
                        </a:rPr>
                        <a:t>(± 3 mm) </a:t>
                      </a:r>
                      <a:endParaRPr lang="zh-TW" sz="1600" kern="100" dirty="0">
                        <a:latin typeface="+mn-lt"/>
                        <a:cs typeface="新細明體"/>
                      </a:endParaRPr>
                    </a:p>
                  </a:txBody>
                  <a:tcPr marL="82344" marR="82344" marT="41172" marB="4117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8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err="1" smtClean="0">
                          <a:latin typeface="+mn-lt"/>
                          <a:cs typeface="新細明體"/>
                        </a:rPr>
                        <a:t>Betriebsmodi</a:t>
                      </a:r>
                      <a:r>
                        <a:rPr lang="en-US" sz="1600" kern="100" dirty="0" smtClean="0">
                          <a:latin typeface="+mn-lt"/>
                          <a:cs typeface="新細明體"/>
                        </a:rPr>
                        <a:t> </a:t>
                      </a:r>
                      <a:endParaRPr lang="zh-TW" sz="1600" kern="100" dirty="0">
                        <a:latin typeface="+mn-lt"/>
                        <a:cs typeface="新細明體"/>
                      </a:endParaRPr>
                    </a:p>
                  </a:txBody>
                  <a:tcPr marL="82344" marR="82344" marT="41172" marB="4117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+mn-lt"/>
                          <a:cs typeface="新細明體"/>
                        </a:rPr>
                        <a:t> </a:t>
                      </a:r>
                      <a:r>
                        <a:rPr lang="en-US" sz="1600" kern="100" dirty="0" err="1" smtClean="0">
                          <a:latin typeface="+mn-lt"/>
                          <a:cs typeface="新細明體"/>
                        </a:rPr>
                        <a:t>Entfernungsmesser</a:t>
                      </a:r>
                      <a:endParaRPr lang="zh-TW" sz="1600" kern="100" dirty="0">
                        <a:latin typeface="+mn-lt"/>
                        <a:cs typeface="新細明體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+mn-lt"/>
                          <a:cs typeface="新細明體"/>
                        </a:rPr>
                        <a:t> </a:t>
                      </a:r>
                      <a:r>
                        <a:rPr lang="en-US" sz="1600" kern="100" dirty="0" err="1" smtClean="0">
                          <a:latin typeface="+mn-lt"/>
                          <a:cs typeface="新細明體"/>
                        </a:rPr>
                        <a:t>Maßcheck</a:t>
                      </a:r>
                      <a:r>
                        <a:rPr lang="en-US" sz="1600" kern="100" dirty="0" smtClean="0">
                          <a:latin typeface="+mn-lt"/>
                          <a:cs typeface="新細明體"/>
                        </a:rPr>
                        <a:t> auf</a:t>
                      </a:r>
                      <a:r>
                        <a:rPr lang="en-US" sz="1600" kern="100" baseline="0" dirty="0" smtClean="0">
                          <a:latin typeface="+mn-lt"/>
                          <a:cs typeface="新細明體"/>
                        </a:rPr>
                        <a:t> </a:t>
                      </a:r>
                      <a:r>
                        <a:rPr lang="en-US" sz="1600" kern="100" baseline="0" dirty="0" err="1" smtClean="0">
                          <a:latin typeface="+mn-lt"/>
                          <a:cs typeface="新細明體"/>
                        </a:rPr>
                        <a:t>Bildern</a:t>
                      </a:r>
                      <a:endParaRPr lang="zh-TW" sz="1600" kern="100" dirty="0">
                        <a:latin typeface="+mn-lt"/>
                        <a:cs typeface="新細明體"/>
                      </a:endParaRPr>
                    </a:p>
                  </a:txBody>
                  <a:tcPr marL="82344" marR="82344" marT="41172" marB="4117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51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lt"/>
                          <a:cs typeface="新細明體"/>
                        </a:rPr>
                        <a:t>App </a:t>
                      </a:r>
                      <a:r>
                        <a:rPr lang="en-US" sz="1600" kern="100" dirty="0" err="1" smtClean="0">
                          <a:latin typeface="+mn-lt"/>
                          <a:cs typeface="新細明體"/>
                        </a:rPr>
                        <a:t>Funktionen</a:t>
                      </a:r>
                      <a:r>
                        <a:rPr lang="en-US" sz="1600" kern="100" dirty="0" smtClean="0">
                          <a:latin typeface="+mn-lt"/>
                          <a:cs typeface="新細明體"/>
                        </a:rPr>
                        <a:t> </a:t>
                      </a:r>
                      <a:endParaRPr lang="zh-TW" sz="1600" kern="100" dirty="0">
                        <a:latin typeface="+mn-lt"/>
                        <a:cs typeface="新細明體"/>
                      </a:endParaRPr>
                    </a:p>
                  </a:txBody>
                  <a:tcPr marL="82344" marR="82344" marT="41172" marB="4117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+mn-lt"/>
                          <a:cs typeface="新細明體"/>
                        </a:rPr>
                        <a:t> </a:t>
                      </a:r>
                      <a:r>
                        <a:rPr lang="en-US" sz="1600" kern="100" dirty="0" err="1" smtClean="0">
                          <a:latin typeface="+mn-lt"/>
                          <a:cs typeface="新細明體"/>
                        </a:rPr>
                        <a:t>Entfernung</a:t>
                      </a:r>
                      <a:endParaRPr lang="zh-TW" sz="1600" kern="100" dirty="0">
                        <a:latin typeface="+mn-lt"/>
                        <a:cs typeface="新細明體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+mn-lt"/>
                          <a:cs typeface="新細明體"/>
                        </a:rPr>
                        <a:t> </a:t>
                      </a:r>
                      <a:r>
                        <a:rPr lang="en-US" sz="1600" kern="100" dirty="0" err="1" smtClean="0">
                          <a:latin typeface="+mn-lt"/>
                          <a:cs typeface="新細明體"/>
                        </a:rPr>
                        <a:t>Länge</a:t>
                      </a:r>
                      <a:endParaRPr lang="zh-TW" sz="1600" kern="100" dirty="0">
                        <a:latin typeface="+mn-lt"/>
                        <a:cs typeface="新細明體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+mn-lt"/>
                          <a:cs typeface="新細明體"/>
                        </a:rPr>
                        <a:t> </a:t>
                      </a:r>
                      <a:r>
                        <a:rPr lang="en-US" sz="1600" kern="100" dirty="0" err="1" smtClean="0">
                          <a:latin typeface="+mn-lt"/>
                          <a:cs typeface="新細明體"/>
                        </a:rPr>
                        <a:t>Abmessungen</a:t>
                      </a:r>
                      <a:endParaRPr lang="zh-TW" sz="1600" kern="100" dirty="0">
                        <a:latin typeface="+mn-lt"/>
                        <a:cs typeface="新細明體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+mn-lt"/>
                          <a:cs typeface="新細明體"/>
                        </a:rPr>
                        <a:t> </a:t>
                      </a:r>
                      <a:r>
                        <a:rPr lang="en-US" sz="1600" kern="100" dirty="0" smtClean="0">
                          <a:latin typeface="+mn-lt"/>
                          <a:cs typeface="新細明體"/>
                        </a:rPr>
                        <a:t>3-Achs-Messung</a:t>
                      </a:r>
                      <a:endParaRPr lang="zh-TW" sz="1600" kern="100" dirty="0">
                        <a:latin typeface="+mn-lt"/>
                        <a:cs typeface="新細明體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+mn-lt"/>
                          <a:cs typeface="新細明體"/>
                        </a:rPr>
                        <a:t> </a:t>
                      </a:r>
                      <a:r>
                        <a:rPr lang="en-US" sz="1600" kern="100" dirty="0" err="1" smtClean="0">
                          <a:latin typeface="+mn-lt"/>
                          <a:cs typeface="新細明體"/>
                        </a:rPr>
                        <a:t>Bild-Aufnahmedaten</a:t>
                      </a:r>
                      <a:endParaRPr lang="zh-TW" sz="1600" kern="100" dirty="0">
                        <a:latin typeface="+mn-lt"/>
                        <a:cs typeface="新細明體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+mn-lt"/>
                          <a:cs typeface="新細明體"/>
                        </a:rPr>
                        <a:t> </a:t>
                      </a:r>
                      <a:r>
                        <a:rPr lang="en-US" sz="1600" kern="100" dirty="0" smtClean="0">
                          <a:latin typeface="+mn-lt"/>
                          <a:cs typeface="新細明體"/>
                        </a:rPr>
                        <a:t>Online </a:t>
                      </a:r>
                      <a:r>
                        <a:rPr lang="en-US" sz="1600" kern="100" dirty="0" err="1" smtClean="0">
                          <a:latin typeface="+mn-lt"/>
                          <a:cs typeface="新細明體"/>
                        </a:rPr>
                        <a:t>Freigabe</a:t>
                      </a:r>
                      <a:endParaRPr lang="zh-TW" sz="1600" kern="100" dirty="0">
                        <a:latin typeface="+mn-lt"/>
                        <a:cs typeface="新細明體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1600" kern="100" dirty="0">
                          <a:latin typeface="+mn-lt"/>
                          <a:cs typeface="新細明體"/>
                        </a:rPr>
                        <a:t> </a:t>
                      </a:r>
                      <a:r>
                        <a:rPr lang="en-US" sz="1600" kern="100" dirty="0" err="1" smtClean="0">
                          <a:latin typeface="+mn-lt"/>
                          <a:cs typeface="新細明體"/>
                        </a:rPr>
                        <a:t>Nachmessungen</a:t>
                      </a:r>
                      <a:r>
                        <a:rPr lang="en-US" sz="1600" kern="100" dirty="0" smtClean="0">
                          <a:latin typeface="+mn-lt"/>
                          <a:cs typeface="新細明體"/>
                        </a:rPr>
                        <a:t> </a:t>
                      </a:r>
                      <a:endParaRPr lang="zh-TW" sz="1600" kern="100" dirty="0">
                        <a:latin typeface="+mn-lt"/>
                        <a:cs typeface="新細明體"/>
                      </a:endParaRPr>
                    </a:p>
                  </a:txBody>
                  <a:tcPr marL="82344" marR="82344" marT="41172" marB="4117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476672"/>
            <a:ext cx="7418994" cy="4162848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899592" y="4949587"/>
            <a:ext cx="741682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 Semilight" pitchFamily="34" charset="-120"/>
                <a:cs typeface="Malgun Gothic Semilight" pitchFamily="34" charset="-120"/>
              </a:rPr>
              <a:t>iPin Spatial Ruler Pro</a:t>
            </a:r>
            <a:r>
              <a:rPr kumimoji="1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, 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d</a:t>
            </a:r>
            <a:r>
              <a:rPr kumimoji="1" lang="de-DE" altLang="zh-TW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er </a:t>
            </a:r>
            <a:r>
              <a:rPr kumimoji="1"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weltweit erste Laser-Entfernungsmesser, der mit Ihrer Mobiltelefonkamera gekoppelt ist, um Entfernung, Linie und Abmessung zu messen, plus die 3-Achsen-Messung (Höhe, Breite und Länge) eines Objekts in einer Fotoaufnahme.</a:t>
            </a:r>
            <a:endParaRPr kumimoji="1" lang="en-US" alt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lgun Gothic Semilight" pitchFamily="34" charset="-120"/>
              <a:ea typeface="Malgun Gothic Semilight" pitchFamily="34" charset="-120"/>
              <a:cs typeface="Malgun Gothic Semilight" pitchFamily="34" charset="-120"/>
            </a:endParaRPr>
          </a:p>
        </p:txBody>
      </p:sp>
      <p:pic>
        <p:nvPicPr>
          <p:cNvPr id="5" name="圖片 4" descr="ico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6309320"/>
            <a:ext cx="402728" cy="4167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2495" y="58502"/>
            <a:ext cx="8315969" cy="65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620688"/>
            <a:ext cx="70567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3200" b="1" i="1" dirty="0" err="1" smtClean="0"/>
              <a:t>Packungsinhalt</a:t>
            </a:r>
            <a:r>
              <a:rPr lang="en-US" altLang="zh-TW" sz="3200" b="1" i="1" dirty="0" smtClean="0"/>
              <a:t>:</a:t>
            </a:r>
            <a:endParaRPr lang="zh-TW" altLang="zh-TW" sz="3200" b="1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4" descr="Thanks的搜索结果_百度图片搜索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656" y="1412776"/>
            <a:ext cx="6480720" cy="4692081"/>
          </a:xfrm>
          <a:prstGeom prst="rect">
            <a:avLst/>
          </a:prstGeom>
        </p:spPr>
      </p:pic>
      <p:cxnSp>
        <p:nvCxnSpPr>
          <p:cNvPr id="4" name="直線接點 3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  <a:ln w="635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1196752"/>
            <a:ext cx="8280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b="1" i="1" dirty="0">
                <a:ea typeface="Malgun Gothic Semilight" pitchFamily="34" charset="-120"/>
                <a:cs typeface="Malgun Gothic Semilight" pitchFamily="34" charset="-120"/>
              </a:rPr>
              <a:t>iPin Spatial Ruler Pro </a:t>
            </a:r>
            <a:r>
              <a:rPr kumimoji="1"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wurde </a:t>
            </a:r>
            <a:r>
              <a:rPr kumimoji="1" lang="de-DE" altLang="zh-TW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entwickelt</a:t>
            </a:r>
            <a:r>
              <a:rPr kumimoji="1"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, um </a:t>
            </a:r>
            <a:r>
              <a:rPr kumimoji="1" lang="de-DE" altLang="zh-TW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den Aufwand mit der traditionellen Praxis </a:t>
            </a:r>
            <a:r>
              <a:rPr kumimoji="1"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zu beseitigen</a:t>
            </a:r>
            <a:r>
              <a:rPr kumimoji="1" lang="en-US" altLang="zh-TW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. </a:t>
            </a:r>
            <a:endParaRPr kumimoji="1" lang="en-US" altLang="zh-TW" dirty="0">
              <a:latin typeface="Malgun Gothic Semilight" pitchFamily="34" charset="-120"/>
              <a:ea typeface="Malgun Gothic Semilight" pitchFamily="34" charset="-120"/>
              <a:cs typeface="Malgun Gothic Semilight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67544" y="260648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Warum</a:t>
            </a:r>
            <a:r>
              <a:rPr lang="en-US" altLang="zh-TW" sz="44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4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haben</a:t>
            </a:r>
            <a:r>
              <a:rPr lang="en-US" altLang="zh-TW" sz="44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4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</a:t>
            </a:r>
            <a:r>
              <a:rPr lang="en-US" altLang="zh-TW" sz="44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4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altLang="zh-TW" sz="44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4400" b="1" i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entwickelt</a:t>
            </a:r>
            <a:r>
              <a:rPr lang="en-US" altLang="zh-TW" sz="44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  <a:endParaRPr lang="zh-TW" altLang="en-US" sz="44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132856"/>
            <a:ext cx="675663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1560" y="4372362"/>
            <a:ext cx="79928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Im traditionellen Messverfahren benötigen Sie ein Maßband, eine Leiter, eine Kamera, Papieraufzeichnungen, Zeit und </a:t>
            </a:r>
            <a:r>
              <a:rPr kumimoji="1" lang="de-DE" altLang="zh-TW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Sie bewegen </a:t>
            </a:r>
            <a:r>
              <a:rPr kumimoji="1"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sich häufig im Raum.</a:t>
            </a:r>
            <a:endParaRPr kumimoji="1" lang="en-US" alt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lgun Gothic Semilight" pitchFamily="34" charset="-120"/>
              <a:ea typeface="Malgun Gothic Semilight" pitchFamily="34" charset="-120"/>
              <a:cs typeface="Malgun Gothic Semilight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537321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Mit </a:t>
            </a:r>
            <a:r>
              <a:rPr lang="de-DE" altLang="zh-TW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aufwändigem Verfahren werden </a:t>
            </a:r>
            <a:r>
              <a:rPr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Daten organisiert und nach der Messung </a:t>
            </a:r>
            <a:r>
              <a:rPr lang="de-DE" altLang="zh-TW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aufgezeichnet</a:t>
            </a:r>
            <a:r>
              <a:rPr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. </a:t>
            </a:r>
            <a:r>
              <a:rPr lang="de-DE" altLang="zh-TW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Fehlt etwas, </a:t>
            </a:r>
            <a:r>
              <a:rPr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müssen Sie </a:t>
            </a:r>
            <a:r>
              <a:rPr lang="de-DE" altLang="zh-TW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zu zurückkehren </a:t>
            </a:r>
            <a:r>
              <a:rPr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und die Messung noch einmal durchführen.</a:t>
            </a:r>
            <a:endParaRPr lang="zh-TW" altLang="en-US" dirty="0">
              <a:latin typeface="Malgun Gothic Semilight" pitchFamily="34" charset="-120"/>
              <a:ea typeface="Malgun Gothic Semilight" pitchFamily="34" charset="-120"/>
              <a:cs typeface="Malgun Gothic Semilight" pitchFamily="34" charset="-120"/>
            </a:endParaRPr>
          </a:p>
        </p:txBody>
      </p:sp>
      <p:pic>
        <p:nvPicPr>
          <p:cNvPr id="8" name="圖片 7" descr="ico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6309320"/>
            <a:ext cx="402728" cy="4167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39552" y="404664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dirty="0" smtClean="0"/>
              <a:t>Der </a:t>
            </a:r>
            <a:r>
              <a:rPr lang="en-US" altLang="zh-TW" sz="3200" b="1" i="1" dirty="0" err="1" smtClean="0"/>
              <a:t>traditionelle</a:t>
            </a:r>
            <a:r>
              <a:rPr lang="en-US" altLang="zh-TW" sz="3200" b="1" i="1" dirty="0" smtClean="0"/>
              <a:t> </a:t>
            </a:r>
            <a:r>
              <a:rPr lang="en-US" altLang="zh-TW" sz="3200" b="1" i="1" dirty="0" err="1" smtClean="0"/>
              <a:t>Weg</a:t>
            </a:r>
            <a:r>
              <a:rPr lang="en-US" altLang="zh-TW" sz="3200" b="1" i="1" dirty="0" smtClean="0"/>
              <a:t> …</a:t>
            </a:r>
            <a:endParaRPr lang="zh-TW" altLang="en-US" sz="3200" b="1" i="1" dirty="0"/>
          </a:p>
        </p:txBody>
      </p:sp>
      <p:pic>
        <p:nvPicPr>
          <p:cNvPr id="7" name="圖片 6" descr="icon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6309320"/>
            <a:ext cx="402728" cy="41673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980728"/>
            <a:ext cx="7237485" cy="54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2317" y="848906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TW" sz="2000" i="1" dirty="0">
                <a:ea typeface="Malgun Gothic Semilight" pitchFamily="34" charset="-120"/>
                <a:cs typeface="Malgun Gothic Semilight" pitchFamily="34" charset="-120"/>
              </a:rPr>
              <a:t>Wir </a:t>
            </a:r>
            <a:r>
              <a:rPr lang="de-DE" altLang="zh-TW" sz="2000" i="1" dirty="0" smtClean="0">
                <a:ea typeface="Malgun Gothic Semilight" pitchFamily="34" charset="-120"/>
                <a:cs typeface="Malgun Gothic Semilight" pitchFamily="34" charset="-120"/>
              </a:rPr>
              <a:t>entwickelten </a:t>
            </a:r>
            <a:r>
              <a:rPr lang="de-DE" altLang="zh-TW" sz="2000" i="1" dirty="0">
                <a:ea typeface="Malgun Gothic Semilight" pitchFamily="34" charset="-120"/>
                <a:cs typeface="Malgun Gothic Semilight" pitchFamily="34" charset="-120"/>
              </a:rPr>
              <a:t>dieses Tool mit einer leistungsstarken App, um die Messung zu erleichtern</a:t>
            </a:r>
            <a:r>
              <a:rPr lang="en-US" altLang="zh-TW" sz="2000" i="1" dirty="0" smtClean="0">
                <a:ea typeface="Malgun Gothic Semilight" pitchFamily="34" charset="-120"/>
                <a:cs typeface="Malgun Gothic Semilight" pitchFamily="34" charset="-120"/>
              </a:rPr>
              <a:t>.  </a:t>
            </a:r>
            <a:endParaRPr lang="zh-TW" altLang="en-US" sz="2000" i="1" dirty="0">
              <a:ea typeface="Malgun Gothic Semilight" pitchFamily="34" charset="-120"/>
              <a:cs typeface="Malgun Gothic Semilight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39552" y="404664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dirty="0"/>
              <a:t>iPin Spatial Ruler Pro</a:t>
            </a:r>
            <a:endParaRPr lang="zh-TW" altLang="en-US" sz="3200" b="1" i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3449325"/>
            <a:ext cx="79928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Mit der Handykamera und der </a:t>
            </a:r>
            <a:r>
              <a:rPr kumimoji="1" lang="de-DE" altLang="zh-TW" dirty="0" err="1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iPin</a:t>
            </a:r>
            <a:r>
              <a:rPr kumimoji="1"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 </a:t>
            </a:r>
            <a:r>
              <a:rPr kumimoji="1" lang="de-DE" altLang="zh-TW" dirty="0" err="1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Spatial</a:t>
            </a:r>
            <a:r>
              <a:rPr kumimoji="1"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 </a:t>
            </a:r>
            <a:r>
              <a:rPr kumimoji="1" lang="de-DE" altLang="zh-TW" dirty="0" err="1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Ruler</a:t>
            </a:r>
            <a:r>
              <a:rPr kumimoji="1"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 Pro-App </a:t>
            </a:r>
            <a:r>
              <a:rPr kumimoji="1" lang="de-DE" altLang="zh-TW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müssen </a:t>
            </a:r>
            <a:r>
              <a:rPr kumimoji="1"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Sie sich nicht wie bei herkömmlichen Messverfahren </a:t>
            </a:r>
            <a:r>
              <a:rPr kumimoji="1" lang="de-DE" altLang="zh-TW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immer wieder </a:t>
            </a:r>
            <a:r>
              <a:rPr kumimoji="1"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von Punkt zu Punkt bewegen</a:t>
            </a:r>
            <a:r>
              <a:rPr kumimoji="1" lang="de-DE" altLang="zh-TW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1" lang="de-DE" altLang="zh-TW" dirty="0">
              <a:latin typeface="Malgun Gothic Semilight" pitchFamily="34" charset="-120"/>
              <a:ea typeface="Malgun Gothic Semilight" pitchFamily="34" charset="-120"/>
              <a:cs typeface="Malgun Gothic Semilight" pitchFamily="34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de-DE" altLang="zh-TW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Sie </a:t>
            </a:r>
            <a:r>
              <a:rPr kumimoji="1"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müssen nicht mehr auf eine Leiter klettern oder </a:t>
            </a:r>
            <a:r>
              <a:rPr kumimoji="1" lang="de-DE" altLang="zh-TW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niederknien, </a:t>
            </a:r>
            <a:r>
              <a:rPr kumimoji="1"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nur um </a:t>
            </a:r>
            <a:r>
              <a:rPr kumimoji="1" lang="de-DE" altLang="zh-TW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ihre Daten </a:t>
            </a:r>
            <a:r>
              <a:rPr kumimoji="1"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zu erhalten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.</a:t>
            </a:r>
            <a:endParaRPr kumimoji="1" lang="en-US" alt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lgun Gothic Semilight" pitchFamily="34" charset="-120"/>
              <a:ea typeface="Malgun Gothic Semilight" pitchFamily="34" charset="-120"/>
              <a:cs typeface="Malgun Gothic Semilight" pitchFamily="34" charset="-12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9552" y="5162709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Darüber hinaus verwendet die </a:t>
            </a:r>
            <a:r>
              <a:rPr kumimoji="1" lang="de-DE" altLang="zh-TW" dirty="0" err="1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iPin</a:t>
            </a:r>
            <a:r>
              <a:rPr kumimoji="1"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 </a:t>
            </a:r>
            <a:r>
              <a:rPr kumimoji="1" lang="de-DE" altLang="zh-TW" dirty="0" err="1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Spatial</a:t>
            </a:r>
            <a:r>
              <a:rPr kumimoji="1"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 </a:t>
            </a:r>
            <a:r>
              <a:rPr kumimoji="1" lang="de-DE" altLang="zh-TW" dirty="0" err="1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Ruler</a:t>
            </a:r>
            <a:r>
              <a:rPr kumimoji="1"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 Pro App eine Telefonkamera zum Fotografieren und speichert die Messdaten im Handumdrehen. Sie können jeden Teil des Fotos bei Bedarf erneut messen.</a:t>
            </a:r>
            <a:endParaRPr kumimoji="1" lang="en-US" alt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lgun Gothic Semilight" pitchFamily="34" charset="-120"/>
              <a:ea typeface="Malgun Gothic Semilight" pitchFamily="34" charset="-120"/>
              <a:cs typeface="Malgun Gothic Semilight" pitchFamily="34" charset="-120"/>
            </a:endParaRPr>
          </a:p>
        </p:txBody>
      </p:sp>
      <p:pic>
        <p:nvPicPr>
          <p:cNvPr id="2050" name="Picture 2" descr="C:\Users\David Hwang\Desktop\2018-04-26 10_05_58-Kickstarter Campaign-page Draft.jpg ‎- 相片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1556792"/>
            <a:ext cx="2453140" cy="1892998"/>
          </a:xfrm>
          <a:prstGeom prst="rect">
            <a:avLst/>
          </a:prstGeom>
          <a:noFill/>
        </p:spPr>
      </p:pic>
      <p:pic>
        <p:nvPicPr>
          <p:cNvPr id="8" name="圖片 7" descr="ico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6309320"/>
            <a:ext cx="402728" cy="4167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83568" y="332656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dirty="0" smtClean="0"/>
              <a:t>Der </a:t>
            </a:r>
            <a:r>
              <a:rPr lang="en-US" altLang="zh-TW" sz="3200" b="1" i="1" dirty="0" err="1"/>
              <a:t>iPin</a:t>
            </a:r>
            <a:r>
              <a:rPr lang="en-US" altLang="zh-TW" sz="3200" b="1" i="1" dirty="0"/>
              <a:t> </a:t>
            </a:r>
            <a:r>
              <a:rPr lang="en-US" altLang="zh-TW" sz="3200" b="1" i="1" dirty="0" err="1" smtClean="0"/>
              <a:t>Weg</a:t>
            </a:r>
            <a:r>
              <a:rPr lang="en-US" altLang="zh-TW" sz="3200" b="1" i="1" dirty="0" smtClean="0"/>
              <a:t> …</a:t>
            </a:r>
            <a:endParaRPr lang="zh-TW" altLang="en-US" sz="3200" b="1" i="1" dirty="0"/>
          </a:p>
        </p:txBody>
      </p:sp>
      <p:pic>
        <p:nvPicPr>
          <p:cNvPr id="8" name="圖片 7" descr="icon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6309320"/>
            <a:ext cx="402728" cy="41673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980728"/>
            <a:ext cx="7318611" cy="551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55576" y="1332983"/>
            <a:ext cx="7400459" cy="440027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8235" y="476672"/>
            <a:ext cx="5769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i="1" dirty="0" err="1" smtClean="0">
                <a:solidFill>
                  <a:schemeClr val="bg1">
                    <a:lumMod val="50000"/>
                  </a:schemeClr>
                </a:solidFill>
              </a:rPr>
              <a:t>Bequemer</a:t>
            </a:r>
            <a:r>
              <a:rPr lang="en-US" altLang="zh-TW" sz="4000" b="1" i="1" dirty="0" smtClean="0">
                <a:solidFill>
                  <a:schemeClr val="bg1">
                    <a:lumMod val="50000"/>
                  </a:schemeClr>
                </a:solidFill>
              </a:rPr>
              <a:t> und </a:t>
            </a:r>
            <a:r>
              <a:rPr lang="en-US" altLang="zh-TW" sz="4000" b="1" i="1" dirty="0" err="1" smtClean="0">
                <a:solidFill>
                  <a:schemeClr val="bg1">
                    <a:lumMod val="50000"/>
                  </a:schemeClr>
                </a:solidFill>
              </a:rPr>
              <a:t>stressfreier</a:t>
            </a:r>
            <a:endParaRPr lang="zh-TW" altLang="en-US" sz="4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圖片 4" descr="ico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6309320"/>
            <a:ext cx="402728" cy="4167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692696"/>
            <a:ext cx="7273057" cy="578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474791"/>
            <a:ext cx="6768752" cy="504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899592" y="5374957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Ohne </a:t>
            </a:r>
            <a:r>
              <a:rPr lang="de-DE" altLang="zh-TW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herumzulaufen wird es </a:t>
            </a:r>
            <a:r>
              <a:rPr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auch einer körperlich behinderten </a:t>
            </a:r>
            <a:r>
              <a:rPr lang="de-DE" altLang="zh-TW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Person möglich, </a:t>
            </a:r>
            <a:r>
              <a:rPr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die Messaufgabe von einer bequemen und sicheren Position </a:t>
            </a:r>
            <a:r>
              <a:rPr lang="de-DE" altLang="zh-TW" dirty="0" smtClean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aus auszuführen</a:t>
            </a:r>
            <a:r>
              <a:rPr lang="de-DE" altLang="zh-TW" dirty="0">
                <a:latin typeface="Malgun Gothic Semilight" pitchFamily="34" charset="-120"/>
                <a:ea typeface="Malgun Gothic Semilight" pitchFamily="34" charset="-120"/>
                <a:cs typeface="Malgun Gothic Semilight" pitchFamily="34" charset="-120"/>
              </a:rPr>
              <a:t>.</a:t>
            </a:r>
            <a:endParaRPr lang="zh-TW" altLang="en-US" dirty="0">
              <a:latin typeface="Malgun Gothic Semilight" pitchFamily="34" charset="-120"/>
              <a:ea typeface="Malgun Gothic Semilight" pitchFamily="34" charset="-120"/>
              <a:cs typeface="Malgun Gothic Semilight" pitchFamily="34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Bildschirmpräsentation (4:3)</PresentationFormat>
  <Paragraphs>70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Office 佈景主題</vt:lpstr>
      <vt:lpstr>iPin Spatial Ruler Pro Kurzanleitung   2018/10/28   ver. 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Kickstarter Campaign 分解圖</dc:title>
  <dc:creator>David Hwang</dc:creator>
  <cp:lastModifiedBy>Admin</cp:lastModifiedBy>
  <cp:revision>181</cp:revision>
  <cp:lastPrinted>2019-01-23T17:18:13Z</cp:lastPrinted>
  <dcterms:created xsi:type="dcterms:W3CDTF">2018-03-12T09:15:37Z</dcterms:created>
  <dcterms:modified xsi:type="dcterms:W3CDTF">2019-01-23T17:18:23Z</dcterms:modified>
</cp:coreProperties>
</file>